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7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A5DBF-29FD-4B8F-8B85-1F5670C697C5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E258-3FAB-4F5B-AE81-126C8E1A8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 Reuse Plan</a:t>
            </a:r>
            <a:br>
              <a:rPr lang="en-US" dirty="0" smtClean="0"/>
            </a:br>
            <a:r>
              <a:rPr lang="en-US" b="1" dirty="0" smtClean="0"/>
              <a:t>“Post-Reassessment”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FORA Board Policy Workshop #1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Fort Ord Reuse Authority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February 15, 2013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7" name="Picture 3" descr="C:\Users\darren.FORA\AppData\Local\Microsoft\Windows\Temporary Internet Files\Content.Outlook\2LL422W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819400"/>
            <a:ext cx="1961238" cy="19810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1997 Base Reuse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dirty="0" smtClean="0"/>
              <a:t>Land Use Goal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Balanced development, </a:t>
            </a:r>
            <a:r>
              <a:rPr lang="en-US" dirty="0"/>
              <a:t>ensuring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E</a:t>
            </a:r>
            <a:r>
              <a:rPr lang="en-US" dirty="0" smtClean="0"/>
              <a:t>conomic </a:t>
            </a:r>
            <a:r>
              <a:rPr lang="en-US" dirty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E</a:t>
            </a:r>
            <a:r>
              <a:rPr lang="en-US" dirty="0" smtClean="0"/>
              <a:t>ducational </a:t>
            </a:r>
            <a:r>
              <a:rPr lang="en-US" dirty="0"/>
              <a:t>opportunities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E</a:t>
            </a:r>
            <a:r>
              <a:rPr lang="en-US" dirty="0" smtClean="0"/>
              <a:t>nvironmental protection </a:t>
            </a:r>
            <a:r>
              <a:rPr lang="en-US" sz="2100" dirty="0" smtClean="0"/>
              <a:t>(page 17)</a:t>
            </a:r>
          </a:p>
          <a:p>
            <a:r>
              <a:rPr lang="en-US" dirty="0" smtClean="0"/>
              <a:t>“The </a:t>
            </a:r>
            <a:r>
              <a:rPr lang="en-US" dirty="0"/>
              <a:t>vision for the future of the former Fort Ord is that a community will </a:t>
            </a:r>
            <a:r>
              <a:rPr lang="en-US" dirty="0" smtClean="0"/>
              <a:t>grow up </a:t>
            </a:r>
            <a:r>
              <a:rPr lang="en-US" dirty="0"/>
              <a:t>on the former Base, having a special character and </a:t>
            </a:r>
            <a:r>
              <a:rPr lang="en-US" dirty="0" smtClean="0"/>
              <a:t>identity…  Most importantly</a:t>
            </a:r>
            <a:r>
              <a:rPr lang="en-US" dirty="0"/>
              <a:t>, the community will be a special place for living and working. It </a:t>
            </a:r>
            <a:r>
              <a:rPr lang="en-US" dirty="0" smtClean="0"/>
              <a:t>will provide </a:t>
            </a:r>
            <a:r>
              <a:rPr lang="en-US" dirty="0"/>
              <a:t>a diversity of experience and opportunity, with a development </a:t>
            </a:r>
            <a:r>
              <a:rPr lang="en-US" dirty="0" smtClean="0"/>
              <a:t>approach that </a:t>
            </a:r>
            <a:r>
              <a:rPr lang="en-US" dirty="0"/>
              <a:t>is sustainable and </a:t>
            </a:r>
            <a:r>
              <a:rPr lang="en-US" dirty="0" smtClean="0"/>
              <a:t>appropriate.” </a:t>
            </a:r>
            <a:r>
              <a:rPr lang="en-US" sz="2100" dirty="0" smtClean="0"/>
              <a:t>(pages 8-9)</a:t>
            </a:r>
            <a:endParaRPr lang="en-US" sz="21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Most recent republication: 2001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28600"/>
            <a:ext cx="237244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2012 BRP Reassessment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001238" cy="601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2012 Reassessment Outcomes -  broad overview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u="sng" dirty="0" smtClean="0"/>
              <a:t>BRP vision implementation – </a:t>
            </a:r>
            <a:r>
              <a:rPr lang="en-US" sz="2400" i="1" u="sng" dirty="0" smtClean="0"/>
              <a:t>Significant successes </a:t>
            </a:r>
            <a:r>
              <a:rPr lang="en-US" sz="2400" i="1" u="sng" dirty="0" smtClean="0"/>
              <a:t>to date: </a:t>
            </a:r>
          </a:p>
          <a:p>
            <a:r>
              <a:rPr lang="en-US" sz="2400" dirty="0" smtClean="0"/>
              <a:t>Permanent open space preservation, </a:t>
            </a:r>
            <a:r>
              <a:rPr lang="en-US" sz="2400" dirty="0" smtClean="0"/>
              <a:t>2/3 of </a:t>
            </a:r>
            <a:r>
              <a:rPr lang="en-US" sz="2400" dirty="0" smtClean="0"/>
              <a:t>the former base</a:t>
            </a:r>
          </a:p>
          <a:p>
            <a:pPr lvl="1"/>
            <a:r>
              <a:rPr lang="en-US" sz="2000" dirty="0" smtClean="0"/>
              <a:t>Habitat protection, open space conservation, and rec. </a:t>
            </a:r>
            <a:r>
              <a:rPr lang="en-US" sz="2000" dirty="0" smtClean="0"/>
              <a:t>opportunities.</a:t>
            </a:r>
            <a:endParaRPr lang="en-US" sz="2000" dirty="0" smtClean="0"/>
          </a:p>
          <a:p>
            <a:pPr lvl="1"/>
            <a:r>
              <a:rPr lang="en-US" sz="2000" dirty="0" smtClean="0"/>
              <a:t>Fort Ord Nat’l Monument, Fort Ord Dunes State </a:t>
            </a:r>
            <a:r>
              <a:rPr lang="en-US" sz="2000" dirty="0" smtClean="0"/>
              <a:t>Park.</a:t>
            </a:r>
            <a:endParaRPr lang="en-US" sz="2000" dirty="0" smtClean="0"/>
          </a:p>
          <a:p>
            <a:r>
              <a:rPr lang="en-US" sz="2400" dirty="0" smtClean="0"/>
              <a:t>Educational and research institution </a:t>
            </a:r>
            <a:r>
              <a:rPr lang="en-US" sz="2400" dirty="0" smtClean="0"/>
              <a:t>creation/enhancement</a:t>
            </a:r>
            <a:endParaRPr lang="en-US" sz="2400" dirty="0" smtClean="0"/>
          </a:p>
          <a:p>
            <a:pPr lvl="1"/>
            <a:r>
              <a:rPr lang="en-US" sz="2000" dirty="0" smtClean="0"/>
              <a:t>CSUMB, UC, MPC, MCL, Chartwell, </a:t>
            </a:r>
            <a:r>
              <a:rPr lang="en-US" sz="2000" dirty="0" smtClean="0"/>
              <a:t>MIRA, and others.</a:t>
            </a:r>
            <a:endParaRPr lang="en-US" sz="2000" dirty="0" smtClean="0"/>
          </a:p>
          <a:p>
            <a:pPr>
              <a:spcBef>
                <a:spcPts val="1800"/>
              </a:spcBef>
              <a:buNone/>
            </a:pPr>
            <a:r>
              <a:rPr lang="en-US" sz="2400" i="1" u="sng" dirty="0" smtClean="0"/>
              <a:t>Incomplete </a:t>
            </a:r>
            <a:r>
              <a:rPr lang="en-US" sz="2400" u="sng" dirty="0" smtClean="0"/>
              <a:t>Base-reuse programs</a:t>
            </a:r>
            <a:r>
              <a:rPr lang="en-US" sz="2400" u="sng" dirty="0" smtClean="0"/>
              <a:t>: </a:t>
            </a:r>
          </a:p>
          <a:p>
            <a:r>
              <a:rPr lang="en-US" sz="2400" dirty="0" smtClean="0"/>
              <a:t>Completion of BRP policies and programs</a:t>
            </a:r>
          </a:p>
          <a:p>
            <a:pPr lvl="1"/>
            <a:r>
              <a:rPr lang="en-US" sz="2000" dirty="0" smtClean="0"/>
              <a:t>Jurisdictional and FORA obligations (e.g., regional design guidelines)</a:t>
            </a:r>
          </a:p>
          <a:p>
            <a:r>
              <a:rPr lang="en-US" sz="2400" dirty="0" smtClean="0"/>
              <a:t>Fulfillment </a:t>
            </a:r>
            <a:r>
              <a:rPr lang="en-US" sz="2400" dirty="0" smtClean="0"/>
              <a:t>of economic opportunities</a:t>
            </a:r>
          </a:p>
          <a:p>
            <a:pPr lvl="1"/>
            <a:r>
              <a:rPr lang="en-US" sz="2000" dirty="0" smtClean="0"/>
              <a:t>Job-creation/training for communities impacted by base </a:t>
            </a:r>
            <a:r>
              <a:rPr lang="en-US" sz="2000" dirty="0" smtClean="0"/>
              <a:t>closure.</a:t>
            </a:r>
            <a:endParaRPr lang="en-US" sz="2000" dirty="0" smtClean="0"/>
          </a:p>
          <a:p>
            <a:pPr lvl="1"/>
            <a:r>
              <a:rPr lang="en-US" sz="2000" dirty="0" smtClean="0"/>
              <a:t>Building a </a:t>
            </a:r>
            <a:r>
              <a:rPr lang="en-US" sz="2000" dirty="0" smtClean="0"/>
              <a:t>balanced, vibrant, </a:t>
            </a:r>
            <a:r>
              <a:rPr lang="en-US" sz="2000" dirty="0" smtClean="0"/>
              <a:t>and dynamic local </a:t>
            </a:r>
            <a:r>
              <a:rPr lang="en-US" sz="2000" dirty="0" smtClean="0"/>
              <a:t>recovery.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</a:t>
            </a:r>
            <a:r>
              <a:rPr lang="en-US" sz="3600" b="1" dirty="0" smtClean="0"/>
              <a:t>Reassessment Report </a:t>
            </a:r>
            <a:r>
              <a:rPr lang="en-US" sz="2000" dirty="0" smtClean="0"/>
              <a:t>(Dec. 2012)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1" indent="-228600">
              <a:spcBef>
                <a:spcPct val="40000"/>
              </a:spcBef>
              <a:buNone/>
              <a:tabLst>
                <a:tab pos="57150" algn="l"/>
                <a:tab pos="400050" algn="l"/>
                <a:tab pos="976313" algn="l"/>
              </a:tabLst>
            </a:pPr>
            <a:r>
              <a:rPr lang="en-US" sz="2000" b="1" dirty="0" smtClean="0">
                <a:latin typeface="Gill Sans MT" pitchFamily="34" charset="0"/>
              </a:rPr>
              <a:t>		</a:t>
            </a:r>
            <a:r>
              <a:rPr lang="en-US" sz="2000" b="1" u="sng" dirty="0" smtClean="0">
                <a:latin typeface="Gill Sans MT" pitchFamily="34" charset="0"/>
              </a:rPr>
              <a:t>Policy topics/options:</a:t>
            </a:r>
          </a:p>
          <a:p>
            <a:pPr marL="685800" lvl="1" indent="290513">
              <a:spcBef>
                <a:spcPts val="18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1800" b="1" dirty="0" smtClean="0">
                <a:latin typeface="Gill Sans MT" pitchFamily="34" charset="0"/>
              </a:rPr>
              <a:t>Category I</a:t>
            </a:r>
            <a:r>
              <a:rPr lang="en-US" sz="2000" b="1" dirty="0" smtClean="0">
                <a:latin typeface="Gill Sans MT" pitchFamily="34" charset="0"/>
              </a:rPr>
              <a:t>	</a:t>
            </a:r>
            <a:r>
              <a:rPr lang="en-US" sz="2000" dirty="0" smtClean="0">
                <a:latin typeface="Gill Sans MT" pitchFamily="34" charset="0"/>
              </a:rPr>
              <a:t>BRP</a:t>
            </a:r>
            <a:r>
              <a:rPr lang="en-US" sz="2000" b="1" dirty="0" smtClean="0">
                <a:latin typeface="Gill Sans MT" pitchFamily="34" charset="0"/>
              </a:rPr>
              <a:t> </a:t>
            </a:r>
            <a:r>
              <a:rPr lang="en-US" sz="2000" dirty="0" smtClean="0">
                <a:latin typeface="Gill Sans MT" pitchFamily="34" charset="0"/>
              </a:rPr>
              <a:t>Modifications &amp; Corrections </a:t>
            </a:r>
            <a:br>
              <a:rPr lang="en-US" sz="2000" dirty="0" smtClean="0">
                <a:latin typeface="Gill Sans MT" pitchFamily="34" charset="0"/>
              </a:rPr>
            </a:br>
            <a:r>
              <a:rPr lang="en-US" sz="2000" dirty="0" smtClean="0">
                <a:latin typeface="Gill Sans MT" pitchFamily="34" charset="0"/>
              </a:rPr>
              <a:t>	</a:t>
            </a:r>
            <a:r>
              <a:rPr lang="en-US" sz="1600" dirty="0" smtClean="0"/>
              <a:t>(</a:t>
            </a:r>
            <a:r>
              <a:rPr lang="en-US" sz="1600" dirty="0"/>
              <a:t>i.e., typos, </a:t>
            </a:r>
            <a:r>
              <a:rPr lang="en-US" sz="1600" dirty="0" smtClean="0"/>
              <a:t>outdated references, minor </a:t>
            </a:r>
            <a:r>
              <a:rPr lang="en-US" sz="1600" dirty="0"/>
              <a:t>clarifications)</a:t>
            </a:r>
            <a:endParaRPr lang="en-US" sz="1600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 II	</a:t>
            </a:r>
            <a:r>
              <a:rPr lang="en-US" sz="2000" dirty="0" smtClean="0">
                <a:latin typeface="Gill Sans MT" pitchFamily="34" charset="0"/>
              </a:rPr>
              <a:t>Prior Board Actions &amp; Regional Plan Consistency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14550" algn="l"/>
              </a:tabLst>
            </a:pPr>
            <a:endParaRPr lang="en-US" sz="2000" b="1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7170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III		</a:t>
            </a:r>
            <a:r>
              <a:rPr lang="en-US" sz="2000" dirty="0" smtClean="0">
                <a:latin typeface="Gill Sans MT" pitchFamily="34" charset="0"/>
              </a:rPr>
              <a:t>Implementation of BRP Policies &amp; Programs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IV	</a:t>
            </a:r>
            <a:r>
              <a:rPr lang="en-US" sz="2000" dirty="0" smtClean="0">
                <a:latin typeface="Gill Sans MT" pitchFamily="34" charset="0"/>
              </a:rPr>
              <a:t>BRP Policy &amp; Program Modifications</a:t>
            </a: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114550" algn="l"/>
              </a:tabLst>
            </a:pPr>
            <a:endParaRPr lang="en-US" sz="2000" b="1" dirty="0" smtClean="0">
              <a:latin typeface="Gill Sans MT" pitchFamily="34" charset="0"/>
            </a:endParaRPr>
          </a:p>
          <a:p>
            <a:pPr marL="685800" lvl="1" indent="290513">
              <a:spcBef>
                <a:spcPct val="40000"/>
              </a:spcBef>
              <a:buNone/>
              <a:tabLst>
                <a:tab pos="57150" algn="l"/>
                <a:tab pos="400050" algn="l"/>
                <a:tab pos="2347913" algn="l"/>
              </a:tabLst>
            </a:pPr>
            <a:r>
              <a:rPr lang="en-US" sz="2000" b="1" dirty="0" smtClean="0">
                <a:latin typeface="Gill Sans MT" pitchFamily="34" charset="0"/>
              </a:rPr>
              <a:t>Cat.  V	</a:t>
            </a:r>
            <a:r>
              <a:rPr lang="en-US" sz="2000" dirty="0" smtClean="0">
                <a:latin typeface="Gill Sans MT" pitchFamily="34" charset="0"/>
              </a:rPr>
              <a:t>FORA Procedures &amp; Operations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>
            <a:off x="1295400" y="2209800"/>
            <a:ext cx="762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3962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</a:rPr>
              <a:t>Workshop 2</a:t>
            </a:r>
            <a:br>
              <a:rPr lang="en-US" sz="1200" dirty="0">
                <a:solidFill>
                  <a:schemeClr val="tx2"/>
                </a:solidFill>
              </a:rPr>
            </a:br>
            <a:r>
              <a:rPr lang="en-US" sz="1200" dirty="0" smtClean="0">
                <a:solidFill>
                  <a:schemeClr val="tx2"/>
                </a:solidFill>
              </a:rPr>
              <a:t>(Mar</a:t>
            </a:r>
            <a:r>
              <a:rPr lang="en-US" sz="1200" dirty="0">
                <a:solidFill>
                  <a:schemeClr val="tx2"/>
                </a:solidFill>
              </a:rPr>
              <a:t>. </a:t>
            </a:r>
            <a:r>
              <a:rPr lang="en-US" sz="1200" dirty="0" smtClean="0">
                <a:solidFill>
                  <a:schemeClr val="tx2"/>
                </a:solidFill>
              </a:rPr>
              <a:t>22)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295400" y="3810000"/>
            <a:ext cx="762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2"/>
                </a:solidFill>
              </a:rPr>
              <a:t>Workshop 1</a:t>
            </a:r>
            <a:br>
              <a:rPr lang="en-US" sz="1200" dirty="0" smtClean="0">
                <a:solidFill>
                  <a:schemeClr val="tx2"/>
                </a:solidFill>
              </a:rPr>
            </a:br>
            <a:r>
              <a:rPr lang="en-US" sz="1200" dirty="0" smtClean="0">
                <a:solidFill>
                  <a:schemeClr val="tx2"/>
                </a:solidFill>
              </a:rPr>
              <a:t>(Feb. 15)</a:t>
            </a:r>
          </a:p>
        </p:txBody>
      </p:sp>
      <p:sp>
        <p:nvSpPr>
          <p:cNvPr id="15" name="Left Brace 14"/>
          <p:cNvSpPr/>
          <p:nvPr/>
        </p:nvSpPr>
        <p:spPr>
          <a:xfrm>
            <a:off x="1295400" y="4953000"/>
            <a:ext cx="76200" cy="533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86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2"/>
                </a:solidFill>
              </a:rPr>
              <a:t>Workshop 3</a:t>
            </a:r>
          </a:p>
          <a:p>
            <a:pPr algn="r"/>
            <a:r>
              <a:rPr lang="en-US" sz="1200" dirty="0" smtClean="0">
                <a:solidFill>
                  <a:schemeClr val="tx2"/>
                </a:solidFill>
              </a:rPr>
              <a:t>(Apr</a:t>
            </a:r>
            <a:r>
              <a:rPr lang="en-US" sz="1200" dirty="0">
                <a:solidFill>
                  <a:schemeClr val="tx2"/>
                </a:solidFill>
              </a:rPr>
              <a:t>. </a:t>
            </a:r>
            <a:r>
              <a:rPr lang="en-US" sz="1200" dirty="0" smtClean="0">
                <a:solidFill>
                  <a:schemeClr val="tx2"/>
                </a:solidFill>
              </a:rPr>
              <a:t>19)</a:t>
            </a:r>
            <a:endParaRPr lang="en-US" sz="1200" dirty="0">
              <a:solidFill>
                <a:schemeClr val="tx2"/>
              </a:solidFill>
            </a:endParaRPr>
          </a:p>
        </p:txBody>
      </p:sp>
      <p:pic>
        <p:nvPicPr>
          <p:cNvPr id="17" name="Content Placeholder 5" descr="reassessment 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28600"/>
            <a:ext cx="1669252" cy="2159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/>
          <p:cNvSpPr txBox="1"/>
          <p:nvPr/>
        </p:nvSpPr>
        <p:spPr>
          <a:xfrm>
            <a:off x="914400" y="5943600"/>
            <a:ext cx="7696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smtClean="0">
                <a:latin typeface="Gill Sans MT" pitchFamily="34" charset="0"/>
              </a:rPr>
              <a:t>(see Feb. Board report </a:t>
            </a:r>
            <a:r>
              <a:rPr lang="en-US" sz="1600" b="1" dirty="0" smtClean="0">
                <a:latin typeface="Gill Sans MT" pitchFamily="34" charset="0"/>
              </a:rPr>
              <a:t>attachments</a:t>
            </a:r>
            <a:r>
              <a:rPr lang="en-US" sz="1600" dirty="0" smtClean="0">
                <a:latin typeface="Gill Sans MT" pitchFamily="34" charset="0"/>
              </a:rPr>
              <a:t> for more details about each of the Categories, I-V)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Post-Reassessment Workshops (Feb.–Apr. 2013)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Overall goal: </a:t>
            </a:r>
            <a:r>
              <a:rPr lang="en-US" sz="2400" dirty="0" smtClean="0"/>
              <a:t>Develop </a:t>
            </a:r>
            <a:r>
              <a:rPr lang="en-US" sz="2400" dirty="0"/>
              <a:t>a priority list, </a:t>
            </a:r>
            <a:r>
              <a:rPr lang="en-US" sz="2400" dirty="0" smtClean="0"/>
              <a:t>work </a:t>
            </a:r>
            <a:r>
              <a:rPr lang="en-US" sz="2400" dirty="0"/>
              <a:t>plan, and schedule for </a:t>
            </a:r>
            <a:r>
              <a:rPr lang="en-US" sz="2400" dirty="0" smtClean="0"/>
              <a:t>post- reassessment policy </a:t>
            </a:r>
            <a:r>
              <a:rPr lang="en-US" sz="2400" dirty="0"/>
              <a:t>action </a:t>
            </a:r>
            <a:r>
              <a:rPr lang="en-US" sz="2400" dirty="0" smtClean="0"/>
              <a:t>items </a:t>
            </a:r>
            <a:r>
              <a:rPr lang="en-US" sz="2400" dirty="0" smtClean="0"/>
              <a:t>(</a:t>
            </a:r>
            <a:r>
              <a:rPr lang="en-US" sz="2400" dirty="0" smtClean="0"/>
              <a:t>Cat. I-V topics/options from the Reassessment Report</a:t>
            </a:r>
            <a:r>
              <a:rPr lang="en-US" sz="2400" dirty="0" smtClean="0"/>
              <a:t>).</a:t>
            </a:r>
          </a:p>
          <a:p>
            <a:r>
              <a:rPr lang="en-US" sz="2400" b="1" u="sng" dirty="0" smtClean="0"/>
              <a:t>Today’s</a:t>
            </a:r>
            <a:r>
              <a:rPr lang="en-US" sz="2400" b="1" dirty="0" smtClean="0"/>
              <a:t> goals: </a:t>
            </a:r>
          </a:p>
          <a:p>
            <a:pPr lvl="1"/>
            <a:r>
              <a:rPr lang="en-US" sz="2000" dirty="0" smtClean="0"/>
              <a:t>Background </a:t>
            </a:r>
            <a:r>
              <a:rPr lang="en-US" sz="2000" dirty="0" smtClean="0"/>
              <a:t>and o</a:t>
            </a:r>
            <a:r>
              <a:rPr lang="en-US" sz="2000" dirty="0" smtClean="0"/>
              <a:t>verview discussion for planned workshops;</a:t>
            </a:r>
          </a:p>
          <a:p>
            <a:pPr lvl="1"/>
            <a:r>
              <a:rPr lang="en-US" sz="2000" dirty="0" smtClean="0"/>
              <a:t>Discussion </a:t>
            </a:r>
            <a:r>
              <a:rPr lang="en-US" sz="2000" dirty="0" smtClean="0"/>
              <a:t>of policy implementation factors (cost, timing, prioritization, etc.) affecting overall post-reassessment work plan development; and</a:t>
            </a:r>
          </a:p>
          <a:p>
            <a:pPr lvl="1"/>
            <a:r>
              <a:rPr lang="en-US" sz="2000" dirty="0" smtClean="0"/>
              <a:t>Board endorsement of a </a:t>
            </a:r>
            <a:r>
              <a:rPr lang="en-US" sz="2000" b="1" dirty="0" smtClean="0"/>
              <a:t>follow-up timeline for Cat. I/II </a:t>
            </a:r>
            <a:r>
              <a:rPr lang="en-US" sz="2000" dirty="0" smtClean="0"/>
              <a:t>action items      --see Board Report </a:t>
            </a:r>
            <a:r>
              <a:rPr lang="en-US" sz="2000" b="1" dirty="0" smtClean="0"/>
              <a:t>Attachment A</a:t>
            </a:r>
            <a:r>
              <a:rPr lang="en-US" sz="2000" dirty="0" smtClean="0"/>
              <a:t> for staff recommendations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400" b="1" dirty="0" smtClean="0"/>
              <a:t>Workshop </a:t>
            </a:r>
            <a:r>
              <a:rPr lang="en-US" sz="2400" b="1" dirty="0" smtClean="0"/>
              <a:t>facilitator: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Scott McCreary, PhD</a:t>
            </a:r>
            <a:br>
              <a:rPr lang="en-US" sz="2400" dirty="0" smtClean="0"/>
            </a:br>
            <a:r>
              <a:rPr lang="en-US" sz="2400" dirty="0" smtClean="0"/>
              <a:t>CONCUR, Inc.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292</TotalTime>
  <Words>260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Base Reuse Plan “Post-Reassessment” FORA Board Policy Workshop #1 </vt:lpstr>
      <vt:lpstr>1997 Base Reuse Plan</vt:lpstr>
      <vt:lpstr>2012 BRP Reassessment Process</vt:lpstr>
      <vt:lpstr>2012 Reassessment Outcomes -  broad overview</vt:lpstr>
      <vt:lpstr> Reassessment Report (Dec. 2012)</vt:lpstr>
      <vt:lpstr>Post-Reassessment Workshops (Feb.–Apr. 2013)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Reuse Plan “Post-Reassessment” Policy Workshop #1</dc:title>
  <dc:creator>darren</dc:creator>
  <cp:lastModifiedBy>darren</cp:lastModifiedBy>
  <cp:revision>32</cp:revision>
  <dcterms:created xsi:type="dcterms:W3CDTF">2013-02-13T18:42:46Z</dcterms:created>
  <dcterms:modified xsi:type="dcterms:W3CDTF">2013-02-15T19:54:07Z</dcterms:modified>
</cp:coreProperties>
</file>